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7" r:id="rId6"/>
    <p:sldId id="260" r:id="rId7"/>
    <p:sldId id="258" r:id="rId8"/>
    <p:sldId id="261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6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58" autoAdjust="0"/>
    <p:restoredTop sz="94660"/>
  </p:normalViewPr>
  <p:slideViewPr>
    <p:cSldViewPr snapToGrid="0">
      <p:cViewPr varScale="1">
        <p:scale>
          <a:sx n="76" d="100"/>
          <a:sy n="76" d="100"/>
        </p:scale>
        <p:origin x="63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7/6/2021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7/6/2021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svg"/><Relationship Id="rId7" Type="http://schemas.openxmlformats.org/officeDocument/2006/relationships/image" Target="../media/image22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18.svg"/><Relationship Id="rId10" Type="http://schemas.openxmlformats.org/officeDocument/2006/relationships/image" Target="../media/image30.png"/><Relationship Id="rId4" Type="http://schemas.openxmlformats.org/officeDocument/2006/relationships/image" Target="../media/image17.png"/><Relationship Id="rId9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18.svg"/><Relationship Id="rId7" Type="http://schemas.openxmlformats.org/officeDocument/2006/relationships/image" Target="../media/image14.sv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17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11" Type="http://schemas.openxmlformats.org/officeDocument/2006/relationships/image" Target="../media/image34.png"/><Relationship Id="rId5" Type="http://schemas.openxmlformats.org/officeDocument/2006/relationships/image" Target="../media/image22.sv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1.png"/><Relationship Id="rId9" Type="http://schemas.openxmlformats.org/officeDocument/2006/relationships/image" Target="../media/image32.svg"/><Relationship Id="rId1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18.svg"/><Relationship Id="rId7" Type="http://schemas.openxmlformats.org/officeDocument/2006/relationships/image" Target="../media/image14.sv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17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11" Type="http://schemas.openxmlformats.org/officeDocument/2006/relationships/image" Target="../media/image42.png"/><Relationship Id="rId5" Type="http://schemas.openxmlformats.org/officeDocument/2006/relationships/image" Target="../media/image22.sv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21.png"/><Relationship Id="rId9" Type="http://schemas.openxmlformats.org/officeDocument/2006/relationships/image" Target="../media/image32.svg"/><Relationship Id="rId1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2.svg"/><Relationship Id="rId7" Type="http://schemas.openxmlformats.org/officeDocument/2006/relationships/image" Target="../media/image1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10" Type="http://schemas.openxmlformats.org/officeDocument/2006/relationships/image" Target="../media/image53.png"/><Relationship Id="rId4" Type="http://schemas.openxmlformats.org/officeDocument/2006/relationships/image" Target="../media/image13.png"/><Relationship Id="rId9" Type="http://schemas.openxmlformats.org/officeDocument/2006/relationships/image" Target="../media/image5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10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svg"/><Relationship Id="rId7" Type="http://schemas.openxmlformats.org/officeDocument/2006/relationships/image" Target="../media/image22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18.sv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svg"/><Relationship Id="rId7" Type="http://schemas.openxmlformats.org/officeDocument/2006/relationships/image" Target="../media/image22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18.svg"/><Relationship Id="rId10" Type="http://schemas.openxmlformats.org/officeDocument/2006/relationships/image" Target="../media/image26.emf"/><Relationship Id="rId4" Type="http://schemas.openxmlformats.org/officeDocument/2006/relationships/image" Target="../media/image17.png"/><Relationship Id="rId9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svg"/><Relationship Id="rId7" Type="http://schemas.openxmlformats.org/officeDocument/2006/relationships/image" Target="../media/image22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18.svg"/><Relationship Id="rId10" Type="http://schemas.openxmlformats.org/officeDocument/2006/relationships/image" Target="../media/image27.png"/><Relationship Id="rId4" Type="http://schemas.openxmlformats.org/officeDocument/2006/relationships/image" Target="../media/image17.png"/><Relationship Id="rId9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svg"/><Relationship Id="rId7" Type="http://schemas.openxmlformats.org/officeDocument/2006/relationships/image" Target="../media/image22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18.svg"/><Relationship Id="rId10" Type="http://schemas.openxmlformats.org/officeDocument/2006/relationships/image" Target="../media/image28.png"/><Relationship Id="rId4" Type="http://schemas.openxmlformats.org/officeDocument/2006/relationships/image" Target="../media/image17.png"/><Relationship Id="rId9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svg"/><Relationship Id="rId7" Type="http://schemas.openxmlformats.org/officeDocument/2006/relationships/image" Target="../media/image22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18.svg"/><Relationship Id="rId10" Type="http://schemas.openxmlformats.org/officeDocument/2006/relationships/image" Target="../media/image29.png"/><Relationship Id="rId4" Type="http://schemas.openxmlformats.org/officeDocument/2006/relationships/image" Target="../media/image17.png"/><Relationship Id="rId9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52175" y="2565281"/>
            <a:ext cx="9670857" cy="1243584"/>
          </a:xfrm>
        </p:spPr>
        <p:txBody>
          <a:bodyPr/>
          <a:lstStyle/>
          <a:p>
            <a:r>
              <a:rPr lang="en-US" sz="3200" dirty="0" err="1"/>
              <a:t>Aplicație</a:t>
            </a:r>
            <a:r>
              <a:rPr lang="en-US" sz="3200" dirty="0"/>
              <a:t> web </a:t>
            </a:r>
            <a:r>
              <a:rPr lang="en-US" sz="3200" dirty="0" err="1"/>
              <a:t>destinata</a:t>
            </a:r>
            <a:r>
              <a:rPr lang="en-US" sz="3200" dirty="0"/>
              <a:t> </a:t>
            </a:r>
            <a:r>
              <a:rPr lang="en-US" sz="3200" dirty="0" err="1"/>
              <a:t>vizualizării</a:t>
            </a:r>
            <a:r>
              <a:rPr lang="en-US" sz="3200" dirty="0"/>
              <a:t>, </a:t>
            </a:r>
            <a:r>
              <a:rPr lang="en-US" sz="3200" dirty="0" err="1"/>
              <a:t>cumpărării</a:t>
            </a:r>
            <a:r>
              <a:rPr lang="en-US" sz="3200" dirty="0"/>
              <a:t> </a:t>
            </a:r>
            <a:r>
              <a:rPr lang="en-US" sz="3200" dirty="0" err="1"/>
              <a:t>și</a:t>
            </a:r>
            <a:r>
              <a:rPr lang="en-US" sz="3200" dirty="0"/>
              <a:t> </a:t>
            </a:r>
            <a:r>
              <a:rPr lang="en-US" sz="3200" dirty="0" err="1"/>
              <a:t>rezervării</a:t>
            </a:r>
            <a:r>
              <a:rPr lang="en-US" sz="3200" dirty="0"/>
              <a:t> </a:t>
            </a:r>
            <a:r>
              <a:rPr lang="en-US" sz="3200" dirty="0" err="1"/>
              <a:t>unor</a:t>
            </a:r>
            <a:r>
              <a:rPr lang="en-US" sz="3200" dirty="0"/>
              <a:t> </a:t>
            </a:r>
            <a:r>
              <a:rPr lang="en-US" sz="3200" dirty="0" err="1"/>
              <a:t>componente</a:t>
            </a:r>
            <a:r>
              <a:rPr lang="en-US" sz="3200" dirty="0"/>
              <a:t> auto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3483" y="5149356"/>
            <a:ext cx="3763317" cy="868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Conducător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științific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Ş.l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dr.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Radu BADEA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9CD096-DA1E-45BE-A74B-6C9EA392F149}"/>
              </a:ext>
            </a:extLst>
          </p:cNvPr>
          <p:cNvSpPr txBox="1"/>
          <p:nvPr/>
        </p:nvSpPr>
        <p:spPr>
          <a:xfrm>
            <a:off x="4652211" y="212104"/>
            <a:ext cx="75397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Universitatea Politehnica </a:t>
            </a:r>
            <a:r>
              <a:rPr lang="ro-RO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Bucuresti</a:t>
            </a:r>
            <a:endParaRPr lang="ro-RO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RO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Facultatea de Electronică Telecomunicații și Tehnologia Informației</a:t>
            </a:r>
            <a:endParaRPr lang="en-US" sz="20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4" descr="Imagini pentru upb png">
            <a:extLst>
              <a:ext uri="{FF2B5EF4-FFF2-40B4-BE49-F238E27FC236}">
                <a16:creationId xmlns:a16="http://schemas.microsoft.com/office/drawing/2014/main" id="{231D5567-D0DB-4D20-AFBF-C0C97CEC5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11131" cy="141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ini pentru etti png">
            <a:extLst>
              <a:ext uri="{FF2B5EF4-FFF2-40B4-BE49-F238E27FC236}">
                <a16:creationId xmlns:a16="http://schemas.microsoft.com/office/drawing/2014/main" id="{4EB38476-A626-4089-B261-9529A02B4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922" y="5590"/>
            <a:ext cx="1411131" cy="141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AEA25E-AF6A-4305-8251-BA4AE44E2702}"/>
              </a:ext>
            </a:extLst>
          </p:cNvPr>
          <p:cNvSpPr txBox="1"/>
          <p:nvPr/>
        </p:nvSpPr>
        <p:spPr>
          <a:xfrm>
            <a:off x="7315202" y="5149356"/>
            <a:ext cx="4114798" cy="719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C3D3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spc="3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Absolvent</a:t>
            </a:r>
            <a:r>
              <a:rPr kumimoji="0" lang="en-US" sz="1800" b="1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C3D3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Radu Cristian SIMIONESCU</a:t>
            </a: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6E4398-AA74-420C-80DA-30F0F8083E89}"/>
              </a:ext>
            </a:extLst>
          </p:cNvPr>
          <p:cNvCxnSpPr/>
          <p:nvPr/>
        </p:nvCxnSpPr>
        <p:spPr>
          <a:xfrm>
            <a:off x="15240" y="685753"/>
            <a:ext cx="12161520" cy="0"/>
          </a:xfrm>
          <a:prstGeom prst="line">
            <a:avLst/>
          </a:prstGeom>
          <a:noFill/>
          <a:ln w="38100" cap="flat" cmpd="sng" algn="ctr">
            <a:solidFill>
              <a:srgbClr val="E7E6E6"/>
            </a:solidFill>
            <a:prstDash val="solid"/>
            <a:miter lim="800000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3E469B0-1D95-43BE-A728-253BA79F6873}"/>
              </a:ext>
            </a:extLst>
          </p:cNvPr>
          <p:cNvSpPr txBox="1"/>
          <p:nvPr/>
        </p:nvSpPr>
        <p:spPr>
          <a:xfrm>
            <a:off x="981075" y="83562"/>
            <a:ext cx="40989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Implementarea soluției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9037822-E4EB-4F53-8CCF-C1645E0ADA44}"/>
              </a:ext>
            </a:extLst>
          </p:cNvPr>
          <p:cNvCxnSpPr>
            <a:cxnSpLocks/>
          </p:cNvCxnSpPr>
          <p:nvPr/>
        </p:nvCxnSpPr>
        <p:spPr>
          <a:xfrm>
            <a:off x="5609480" y="417948"/>
            <a:ext cx="160781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EA41B3-93B9-4028-962A-3712377381CA}"/>
              </a:ext>
            </a:extLst>
          </p:cNvPr>
          <p:cNvCxnSpPr>
            <a:cxnSpLocks/>
          </p:cNvCxnSpPr>
          <p:nvPr/>
        </p:nvCxnSpPr>
        <p:spPr>
          <a:xfrm>
            <a:off x="7765939" y="391731"/>
            <a:ext cx="160781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 descr="Internet">
            <a:extLst>
              <a:ext uri="{FF2B5EF4-FFF2-40B4-BE49-F238E27FC236}">
                <a16:creationId xmlns:a16="http://schemas.microsoft.com/office/drawing/2014/main" id="{6B3BE434-AF7A-424D-858B-BA72BCF5F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59097" y="143628"/>
            <a:ext cx="548640" cy="54864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027C7EE-0D4B-4398-A473-E97C08751425}"/>
              </a:ext>
            </a:extLst>
          </p:cNvPr>
          <p:cNvCxnSpPr>
            <a:cxnSpLocks/>
          </p:cNvCxnSpPr>
          <p:nvPr/>
        </p:nvCxnSpPr>
        <p:spPr>
          <a:xfrm>
            <a:off x="9922398" y="391731"/>
            <a:ext cx="16078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Presentation with checklist">
            <a:extLst>
              <a:ext uri="{FF2B5EF4-FFF2-40B4-BE49-F238E27FC236}">
                <a16:creationId xmlns:a16="http://schemas.microsoft.com/office/drawing/2014/main" id="{F79D6EB5-92D2-478B-A72D-013D1DC8A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25136" y="143628"/>
            <a:ext cx="548640" cy="548640"/>
          </a:xfrm>
          <a:prstGeom prst="rect">
            <a:avLst/>
          </a:prstGeom>
        </p:spPr>
      </p:pic>
      <p:pic>
        <p:nvPicPr>
          <p:cNvPr id="21" name="Graphic 20" descr="Research">
            <a:extLst>
              <a:ext uri="{FF2B5EF4-FFF2-40B4-BE49-F238E27FC236}">
                <a16:creationId xmlns:a16="http://schemas.microsoft.com/office/drawing/2014/main" id="{D620FA2F-FD37-4497-A3CD-C1205B45B1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85081" y="143628"/>
            <a:ext cx="548640" cy="548640"/>
          </a:xfrm>
          <a:prstGeom prst="rect">
            <a:avLst/>
          </a:prstGeom>
        </p:spPr>
      </p:pic>
      <p:pic>
        <p:nvPicPr>
          <p:cNvPr id="22" name="Graphic 21" descr="Gears">
            <a:extLst>
              <a:ext uri="{FF2B5EF4-FFF2-40B4-BE49-F238E27FC236}">
                <a16:creationId xmlns:a16="http://schemas.microsoft.com/office/drawing/2014/main" id="{D1877112-A44F-466A-B256-A35724E4BC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03038" y="137113"/>
            <a:ext cx="548640" cy="54864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E252D94-BBAD-4CBF-85D0-FDCE9C53CB90}"/>
              </a:ext>
            </a:extLst>
          </p:cNvPr>
          <p:cNvSpPr txBox="1"/>
          <p:nvPr/>
        </p:nvSpPr>
        <p:spPr>
          <a:xfrm>
            <a:off x="1100688" y="1580634"/>
            <a:ext cx="61023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Dezvoltarea interfeței web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B9904E-70BD-41E7-BD52-7DFAA1018858}"/>
              </a:ext>
            </a:extLst>
          </p:cNvPr>
          <p:cNvSpPr txBox="1"/>
          <p:nvPr/>
        </p:nvSpPr>
        <p:spPr>
          <a:xfrm>
            <a:off x="552975" y="3707704"/>
            <a:ext cx="5056505" cy="1065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20000"/>
              </a:lnSpc>
              <a:spcAft>
                <a:spcPts val="1000"/>
              </a:spcAft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Acest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tip de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funcții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JavaScrip</a:t>
            </a:r>
            <a:r>
              <a:rPr lang="ro-RO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ajută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o-RO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 împiedicarea introducerilor de date incomplete sau greșite.</a:t>
            </a:r>
            <a:endParaRPr lang="ro-RO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A56286-3CCE-4F1D-8B62-A49F45AC3F39}"/>
              </a:ext>
            </a:extLst>
          </p:cNvPr>
          <p:cNvSpPr txBox="1"/>
          <p:nvPr/>
        </p:nvSpPr>
        <p:spPr>
          <a:xfrm>
            <a:off x="1100688" y="2780963"/>
            <a:ext cx="3807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ro-RO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Funcția pentru validarea unui formular.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1BE3607-04C8-4B21-8EDE-8C250CCAB6A8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943" y="1958597"/>
            <a:ext cx="5337810" cy="34982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137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11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6E4398-AA74-420C-80DA-30F0F8083E89}"/>
              </a:ext>
            </a:extLst>
          </p:cNvPr>
          <p:cNvCxnSpPr/>
          <p:nvPr/>
        </p:nvCxnSpPr>
        <p:spPr>
          <a:xfrm>
            <a:off x="15240" y="685753"/>
            <a:ext cx="12161520" cy="0"/>
          </a:xfrm>
          <a:prstGeom prst="line">
            <a:avLst/>
          </a:prstGeom>
          <a:noFill/>
          <a:ln w="38100" cap="flat" cmpd="sng" algn="ctr">
            <a:solidFill>
              <a:srgbClr val="E7E6E6"/>
            </a:solidFill>
            <a:prstDash val="solid"/>
            <a:miter lim="800000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3E469B0-1D95-43BE-A728-253BA79F6873}"/>
              </a:ext>
            </a:extLst>
          </p:cNvPr>
          <p:cNvSpPr txBox="1"/>
          <p:nvPr/>
        </p:nvSpPr>
        <p:spPr>
          <a:xfrm>
            <a:off x="981075" y="83562"/>
            <a:ext cx="40989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3200" dirty="0">
                <a:solidFill>
                  <a:prstClr val="white"/>
                </a:solidFill>
                <a:latin typeface="Calibri" panose="020F0502020204030204"/>
              </a:rPr>
              <a:t>Prezentarea</a:t>
            </a: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soluției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9037822-E4EB-4F53-8CCF-C1645E0ADA44}"/>
              </a:ext>
            </a:extLst>
          </p:cNvPr>
          <p:cNvCxnSpPr>
            <a:cxnSpLocks/>
          </p:cNvCxnSpPr>
          <p:nvPr/>
        </p:nvCxnSpPr>
        <p:spPr>
          <a:xfrm>
            <a:off x="5609480" y="417948"/>
            <a:ext cx="160781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EA41B3-93B9-4028-962A-3712377381CA}"/>
              </a:ext>
            </a:extLst>
          </p:cNvPr>
          <p:cNvCxnSpPr>
            <a:cxnSpLocks/>
          </p:cNvCxnSpPr>
          <p:nvPr/>
        </p:nvCxnSpPr>
        <p:spPr>
          <a:xfrm>
            <a:off x="7765939" y="391731"/>
            <a:ext cx="160781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027C7EE-0D4B-4398-A473-E97C08751425}"/>
              </a:ext>
            </a:extLst>
          </p:cNvPr>
          <p:cNvCxnSpPr>
            <a:cxnSpLocks/>
          </p:cNvCxnSpPr>
          <p:nvPr/>
        </p:nvCxnSpPr>
        <p:spPr>
          <a:xfrm>
            <a:off x="9922398" y="391731"/>
            <a:ext cx="16078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Presentation with checklist">
            <a:extLst>
              <a:ext uri="{FF2B5EF4-FFF2-40B4-BE49-F238E27FC236}">
                <a16:creationId xmlns:a16="http://schemas.microsoft.com/office/drawing/2014/main" id="{F79D6EB5-92D2-478B-A72D-013D1DC8A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25136" y="143628"/>
            <a:ext cx="548640" cy="548640"/>
          </a:xfrm>
          <a:prstGeom prst="rect">
            <a:avLst/>
          </a:prstGeom>
        </p:spPr>
      </p:pic>
      <p:pic>
        <p:nvPicPr>
          <p:cNvPr id="21" name="Graphic 20" descr="Research">
            <a:extLst>
              <a:ext uri="{FF2B5EF4-FFF2-40B4-BE49-F238E27FC236}">
                <a16:creationId xmlns:a16="http://schemas.microsoft.com/office/drawing/2014/main" id="{D620FA2F-FD37-4497-A3CD-C1205B45B1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85081" y="143628"/>
            <a:ext cx="548640" cy="54864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E252D94-BBAD-4CBF-85D0-FDCE9C53CB90}"/>
              </a:ext>
            </a:extLst>
          </p:cNvPr>
          <p:cNvSpPr txBox="1"/>
          <p:nvPr/>
        </p:nvSpPr>
        <p:spPr>
          <a:xfrm>
            <a:off x="580359" y="1584190"/>
            <a:ext cx="6102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În momentul accesării aplicației, utilizatorul trebuie să se </a:t>
            </a:r>
            <a:r>
              <a:rPr lang="ro-RO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logheze</a:t>
            </a:r>
            <a:r>
              <a:rPr lang="ro-RO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sau să își creeze un cont nou.</a:t>
            </a:r>
          </a:p>
        </p:txBody>
      </p:sp>
      <p:pic>
        <p:nvPicPr>
          <p:cNvPr id="24" name="Graphic 23" descr="Gears">
            <a:extLst>
              <a:ext uri="{FF2B5EF4-FFF2-40B4-BE49-F238E27FC236}">
                <a16:creationId xmlns:a16="http://schemas.microsoft.com/office/drawing/2014/main" id="{365EA5BF-0F24-4C5E-8E14-5D9FA06E1B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93058" y="143628"/>
            <a:ext cx="548640" cy="548640"/>
          </a:xfrm>
          <a:prstGeom prst="rect">
            <a:avLst/>
          </a:prstGeom>
        </p:spPr>
      </p:pic>
      <p:pic>
        <p:nvPicPr>
          <p:cNvPr id="26" name="Graphic 25" descr="Internet">
            <a:extLst>
              <a:ext uri="{FF2B5EF4-FFF2-40B4-BE49-F238E27FC236}">
                <a16:creationId xmlns:a16="http://schemas.microsoft.com/office/drawing/2014/main" id="{7F0341DE-1FDD-4427-A161-D8031A38E1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44436" y="143628"/>
            <a:ext cx="548640" cy="5486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091CD3-479C-45CB-B23A-872F63B347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04000" y="3092717"/>
            <a:ext cx="5054600" cy="10896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299A7A-4E33-4169-BE46-D553545B40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63847" y="2565844"/>
            <a:ext cx="4245632" cy="21433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C86BB9-4823-4D2B-B739-64DAF5BDED46}"/>
              </a:ext>
            </a:extLst>
          </p:cNvPr>
          <p:cNvSpPr txBox="1"/>
          <p:nvPr/>
        </p:nvSpPr>
        <p:spPr>
          <a:xfrm>
            <a:off x="580359" y="2381178"/>
            <a:ext cx="393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Alege modelul de mașină.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9E3882-C47D-43B3-AE2D-35748CE583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17299" y="2356232"/>
            <a:ext cx="4134427" cy="25625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4A8A05-BBE9-456C-865F-14D54A20D05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28154" y="2825011"/>
            <a:ext cx="6946297" cy="20512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CF5C7B-79EE-41E6-A6F4-7071B7C8107E}"/>
              </a:ext>
            </a:extLst>
          </p:cNvPr>
          <p:cNvSpPr txBox="1"/>
          <p:nvPr/>
        </p:nvSpPr>
        <p:spPr>
          <a:xfrm>
            <a:off x="580359" y="2970489"/>
            <a:ext cx="4131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Alege piesa de care are nevoie, opțional poate să vadă și detaliile despre ea.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1BC2CD-64ED-49D5-B6C4-A2659A6F3E8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46449" y="1777467"/>
            <a:ext cx="4863030" cy="4054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B5D4B1-9E2E-46BF-A966-1CA58A2D7327}"/>
              </a:ext>
            </a:extLst>
          </p:cNvPr>
          <p:cNvSpPr txBox="1"/>
          <p:nvPr/>
        </p:nvSpPr>
        <p:spPr>
          <a:xfrm>
            <a:off x="580359" y="3850638"/>
            <a:ext cx="3222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 adaugă piesa în coș.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9EAB9D9-A1FA-4E7F-BC6E-3539ED4B0D7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03013" y="2356232"/>
            <a:ext cx="6916115" cy="360095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47B65F6-AC4D-4284-B638-B33A7EA656F7}"/>
              </a:ext>
            </a:extLst>
          </p:cNvPr>
          <p:cNvSpPr txBox="1"/>
          <p:nvPr/>
        </p:nvSpPr>
        <p:spPr>
          <a:xfrm>
            <a:off x="580359" y="4414601"/>
            <a:ext cx="4173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Verifică corectitudinea datelor și a produselor din coș și se confirmă comanda.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E7683FC-9C9F-4BF8-9BBA-6305586AC90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88723" y="2904312"/>
            <a:ext cx="6944694" cy="221963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8019398-4909-4F13-AC79-571E2A69C9BB}"/>
              </a:ext>
            </a:extLst>
          </p:cNvPr>
          <p:cNvSpPr txBox="1"/>
          <p:nvPr/>
        </p:nvSpPr>
        <p:spPr>
          <a:xfrm>
            <a:off x="580359" y="5489381"/>
            <a:ext cx="336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 mesaj de confirmare o să fie afișat.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DEAAB1B-4DB1-45CD-992C-04C1121FE7A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47946" y="3175888"/>
            <a:ext cx="5503780" cy="107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65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5" grpId="0"/>
      <p:bldP spid="29" grpId="0"/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12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6E4398-AA74-420C-80DA-30F0F8083E89}"/>
              </a:ext>
            </a:extLst>
          </p:cNvPr>
          <p:cNvCxnSpPr/>
          <p:nvPr/>
        </p:nvCxnSpPr>
        <p:spPr>
          <a:xfrm>
            <a:off x="15240" y="685753"/>
            <a:ext cx="12161520" cy="0"/>
          </a:xfrm>
          <a:prstGeom prst="line">
            <a:avLst/>
          </a:prstGeom>
          <a:noFill/>
          <a:ln w="38100" cap="flat" cmpd="sng" algn="ctr">
            <a:solidFill>
              <a:srgbClr val="E7E6E6"/>
            </a:solidFill>
            <a:prstDash val="solid"/>
            <a:miter lim="800000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3E469B0-1D95-43BE-A728-253BA79F6873}"/>
              </a:ext>
            </a:extLst>
          </p:cNvPr>
          <p:cNvSpPr txBox="1"/>
          <p:nvPr/>
        </p:nvSpPr>
        <p:spPr>
          <a:xfrm>
            <a:off x="981075" y="83562"/>
            <a:ext cx="40989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3200" dirty="0">
                <a:solidFill>
                  <a:prstClr val="white"/>
                </a:solidFill>
                <a:latin typeface="Calibri" panose="020F0502020204030204"/>
              </a:rPr>
              <a:t>Prezentarea</a:t>
            </a: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soluției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9037822-E4EB-4F53-8CCF-C1645E0ADA44}"/>
              </a:ext>
            </a:extLst>
          </p:cNvPr>
          <p:cNvCxnSpPr>
            <a:cxnSpLocks/>
          </p:cNvCxnSpPr>
          <p:nvPr/>
        </p:nvCxnSpPr>
        <p:spPr>
          <a:xfrm>
            <a:off x="5609480" y="417948"/>
            <a:ext cx="160781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EA41B3-93B9-4028-962A-3712377381CA}"/>
              </a:ext>
            </a:extLst>
          </p:cNvPr>
          <p:cNvCxnSpPr>
            <a:cxnSpLocks/>
          </p:cNvCxnSpPr>
          <p:nvPr/>
        </p:nvCxnSpPr>
        <p:spPr>
          <a:xfrm>
            <a:off x="7765939" y="391731"/>
            <a:ext cx="160781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027C7EE-0D4B-4398-A473-E97C08751425}"/>
              </a:ext>
            </a:extLst>
          </p:cNvPr>
          <p:cNvCxnSpPr>
            <a:cxnSpLocks/>
          </p:cNvCxnSpPr>
          <p:nvPr/>
        </p:nvCxnSpPr>
        <p:spPr>
          <a:xfrm>
            <a:off x="9922398" y="391731"/>
            <a:ext cx="16078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Presentation with checklist">
            <a:extLst>
              <a:ext uri="{FF2B5EF4-FFF2-40B4-BE49-F238E27FC236}">
                <a16:creationId xmlns:a16="http://schemas.microsoft.com/office/drawing/2014/main" id="{F79D6EB5-92D2-478B-A72D-013D1DC8A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25136" y="143628"/>
            <a:ext cx="548640" cy="548640"/>
          </a:xfrm>
          <a:prstGeom prst="rect">
            <a:avLst/>
          </a:prstGeom>
        </p:spPr>
      </p:pic>
      <p:pic>
        <p:nvPicPr>
          <p:cNvPr id="21" name="Graphic 20" descr="Research">
            <a:extLst>
              <a:ext uri="{FF2B5EF4-FFF2-40B4-BE49-F238E27FC236}">
                <a16:creationId xmlns:a16="http://schemas.microsoft.com/office/drawing/2014/main" id="{D620FA2F-FD37-4497-A3CD-C1205B45B1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85081" y="143628"/>
            <a:ext cx="548640" cy="54864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E252D94-BBAD-4CBF-85D0-FDCE9C53CB90}"/>
              </a:ext>
            </a:extLst>
          </p:cNvPr>
          <p:cNvSpPr txBox="1"/>
          <p:nvPr/>
        </p:nvSpPr>
        <p:spPr>
          <a:xfrm>
            <a:off x="580359" y="1584190"/>
            <a:ext cx="44497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Admin-ul</a:t>
            </a:r>
            <a:r>
              <a:rPr lang="ro-RO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accesează opțiunea administrare și se </a:t>
            </a:r>
            <a:r>
              <a:rPr lang="ro-RO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loghează</a:t>
            </a:r>
            <a:r>
              <a:rPr lang="ro-RO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4" name="Graphic 23" descr="Gears">
            <a:extLst>
              <a:ext uri="{FF2B5EF4-FFF2-40B4-BE49-F238E27FC236}">
                <a16:creationId xmlns:a16="http://schemas.microsoft.com/office/drawing/2014/main" id="{365EA5BF-0F24-4C5E-8E14-5D9FA06E1B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93058" y="143628"/>
            <a:ext cx="548640" cy="548640"/>
          </a:xfrm>
          <a:prstGeom prst="rect">
            <a:avLst/>
          </a:prstGeom>
        </p:spPr>
      </p:pic>
      <p:pic>
        <p:nvPicPr>
          <p:cNvPr id="26" name="Graphic 25" descr="Internet">
            <a:extLst>
              <a:ext uri="{FF2B5EF4-FFF2-40B4-BE49-F238E27FC236}">
                <a16:creationId xmlns:a16="http://schemas.microsoft.com/office/drawing/2014/main" id="{7F0341DE-1FDD-4427-A161-D8031A38E1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44436" y="143628"/>
            <a:ext cx="548640" cy="5486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9046E2-FC2F-4D31-9523-6960451E76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4107" y="2947920"/>
            <a:ext cx="4734586" cy="9621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4B9BC2-D27F-46D0-95EE-C69D29809A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81809" y="2428734"/>
            <a:ext cx="1838582" cy="200052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9BA881A-839B-43FA-9734-BCD9641E8ED5}"/>
              </a:ext>
            </a:extLst>
          </p:cNvPr>
          <p:cNvSpPr txBox="1"/>
          <p:nvPr/>
        </p:nvSpPr>
        <p:spPr>
          <a:xfrm>
            <a:off x="580359" y="2624754"/>
            <a:ext cx="4223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În meniul de administrator, acesta are acces la diferite funcții și acțiuni.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C3D10DC-8FFB-442A-BA15-278E0DBBCE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9441" y="1590416"/>
            <a:ext cx="1790950" cy="367716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43FD34C-764E-4EBD-92E3-97864025E948}"/>
              </a:ext>
            </a:extLst>
          </p:cNvPr>
          <p:cNvSpPr txBox="1"/>
          <p:nvPr/>
        </p:nvSpPr>
        <p:spPr>
          <a:xfrm>
            <a:off x="580358" y="3623495"/>
            <a:ext cx="4223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Poate modifica modelele și piesele.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AEEF553-7A0B-433E-8BEB-2D8FDC4864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25007" y="2312131"/>
            <a:ext cx="7148769" cy="299205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28BC3B8-DDCE-4818-AF04-D1A90717E5CC}"/>
              </a:ext>
            </a:extLst>
          </p:cNvPr>
          <p:cNvSpPr txBox="1"/>
          <p:nvPr/>
        </p:nvSpPr>
        <p:spPr>
          <a:xfrm>
            <a:off x="580358" y="4340893"/>
            <a:ext cx="3255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Poate vizualiza o listă cu utilizatorii și comenzile lor.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2A8D45D-A759-486A-A29A-A6F8119917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29864" y="2790734"/>
            <a:ext cx="6878010" cy="163852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169F67B-4FA9-44E9-9B5E-4B6B1A55488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10758" y="2572264"/>
            <a:ext cx="7316221" cy="245779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3BC3AB2-FEBB-40A3-AB3D-95E95286893D}"/>
              </a:ext>
            </a:extLst>
          </p:cNvPr>
          <p:cNvSpPr txBox="1"/>
          <p:nvPr/>
        </p:nvSpPr>
        <p:spPr>
          <a:xfrm>
            <a:off x="580358" y="5335290"/>
            <a:ext cx="3255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Rapoarte detaliate despre </a:t>
            </a:r>
            <a:r>
              <a:rPr lang="ro-RO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vânzari</a:t>
            </a:r>
            <a:r>
              <a:rPr lang="ro-RO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229E2CA-27F4-413C-BE53-6D760E5A51B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33284" y="1529779"/>
            <a:ext cx="6222116" cy="427985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AB51B21-F7A9-4F68-8258-BC3BA76EB5D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71568" y="2169631"/>
            <a:ext cx="7039957" cy="327705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31A4DB3-4179-42BD-85DB-5678902B509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00173" y="2312131"/>
            <a:ext cx="6811326" cy="30960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6D7554A-8A58-4D75-9EAD-AD1FDF9401F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10758" y="2126762"/>
            <a:ext cx="6735115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3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33" grpId="0"/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13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6E4398-AA74-420C-80DA-30F0F8083E89}"/>
              </a:ext>
            </a:extLst>
          </p:cNvPr>
          <p:cNvCxnSpPr/>
          <p:nvPr/>
        </p:nvCxnSpPr>
        <p:spPr>
          <a:xfrm>
            <a:off x="15240" y="685753"/>
            <a:ext cx="12161520" cy="0"/>
          </a:xfrm>
          <a:prstGeom prst="line">
            <a:avLst/>
          </a:prstGeom>
          <a:noFill/>
          <a:ln w="38100" cap="flat" cmpd="sng" algn="ctr">
            <a:solidFill>
              <a:srgbClr val="E7E6E6"/>
            </a:solidFill>
            <a:prstDash val="solid"/>
            <a:miter lim="800000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3E469B0-1D95-43BE-A728-253BA79F6873}"/>
              </a:ext>
            </a:extLst>
          </p:cNvPr>
          <p:cNvSpPr txBox="1"/>
          <p:nvPr/>
        </p:nvSpPr>
        <p:spPr>
          <a:xfrm>
            <a:off x="981075" y="83562"/>
            <a:ext cx="40989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3200" dirty="0">
                <a:solidFill>
                  <a:prstClr val="white"/>
                </a:solidFill>
                <a:latin typeface="Calibri" panose="020F0502020204030204"/>
              </a:rPr>
              <a:t>Concluzii</a:t>
            </a:r>
            <a:endParaRPr kumimoji="0" lang="ro-RO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9037822-E4EB-4F53-8CCF-C1645E0ADA44}"/>
              </a:ext>
            </a:extLst>
          </p:cNvPr>
          <p:cNvCxnSpPr>
            <a:cxnSpLocks/>
          </p:cNvCxnSpPr>
          <p:nvPr/>
        </p:nvCxnSpPr>
        <p:spPr>
          <a:xfrm>
            <a:off x="5609480" y="417948"/>
            <a:ext cx="160781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EA41B3-93B9-4028-962A-3712377381CA}"/>
              </a:ext>
            </a:extLst>
          </p:cNvPr>
          <p:cNvCxnSpPr>
            <a:cxnSpLocks/>
          </p:cNvCxnSpPr>
          <p:nvPr/>
        </p:nvCxnSpPr>
        <p:spPr>
          <a:xfrm>
            <a:off x="7765939" y="391731"/>
            <a:ext cx="160781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027C7EE-0D4B-4398-A473-E97C08751425}"/>
              </a:ext>
            </a:extLst>
          </p:cNvPr>
          <p:cNvCxnSpPr>
            <a:cxnSpLocks/>
          </p:cNvCxnSpPr>
          <p:nvPr/>
        </p:nvCxnSpPr>
        <p:spPr>
          <a:xfrm>
            <a:off x="9922398" y="391731"/>
            <a:ext cx="16078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Research">
            <a:extLst>
              <a:ext uri="{FF2B5EF4-FFF2-40B4-BE49-F238E27FC236}">
                <a16:creationId xmlns:a16="http://schemas.microsoft.com/office/drawing/2014/main" id="{D620FA2F-FD37-4497-A3CD-C1205B45B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5081" y="143628"/>
            <a:ext cx="548640" cy="548640"/>
          </a:xfrm>
          <a:prstGeom prst="rect">
            <a:avLst/>
          </a:prstGeom>
        </p:spPr>
      </p:pic>
      <p:pic>
        <p:nvPicPr>
          <p:cNvPr id="24" name="Graphic 23" descr="Gears">
            <a:extLst>
              <a:ext uri="{FF2B5EF4-FFF2-40B4-BE49-F238E27FC236}">
                <a16:creationId xmlns:a16="http://schemas.microsoft.com/office/drawing/2014/main" id="{365EA5BF-0F24-4C5E-8E14-5D9FA06E1B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3058" y="143628"/>
            <a:ext cx="548640" cy="548640"/>
          </a:xfrm>
          <a:prstGeom prst="rect">
            <a:avLst/>
          </a:prstGeom>
        </p:spPr>
      </p:pic>
      <p:pic>
        <p:nvPicPr>
          <p:cNvPr id="27" name="Graphic 26" descr="Internet">
            <a:extLst>
              <a:ext uri="{FF2B5EF4-FFF2-40B4-BE49-F238E27FC236}">
                <a16:creationId xmlns:a16="http://schemas.microsoft.com/office/drawing/2014/main" id="{62DB78A5-C4A3-4819-A906-299BD831B2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73758" y="143628"/>
            <a:ext cx="548640" cy="548640"/>
          </a:xfrm>
          <a:prstGeom prst="rect">
            <a:avLst/>
          </a:prstGeom>
        </p:spPr>
      </p:pic>
      <p:pic>
        <p:nvPicPr>
          <p:cNvPr id="29" name="Graphic 28" descr="Presentation with checklist">
            <a:extLst>
              <a:ext uri="{FF2B5EF4-FFF2-40B4-BE49-F238E27FC236}">
                <a16:creationId xmlns:a16="http://schemas.microsoft.com/office/drawing/2014/main" id="{DBE60513-34E6-4223-8C93-A8A5A6A1F5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0216" y="143628"/>
            <a:ext cx="548640" cy="54864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506158-1B61-4B97-BD92-23B753A1B8BC}"/>
              </a:ext>
            </a:extLst>
          </p:cNvPr>
          <p:cNvSpPr txBox="1"/>
          <p:nvPr/>
        </p:nvSpPr>
        <p:spPr>
          <a:xfrm>
            <a:off x="235767" y="1646207"/>
            <a:ext cx="425132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Acestă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lucrare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este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o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aplicație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web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utilizată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pentru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organizarea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magazinelor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online de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piese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auto, care are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caracteristicile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unui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site de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comerț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electronic,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oferind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clienților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posibilitatea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de a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comanda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bunuri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publicate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în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magazinul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online.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Aplicația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Auto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este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scrisă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în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PHP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și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SQL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și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oferă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o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interfață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clasică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pentru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plasarea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comenzilor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piese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auto.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În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viitor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utilizatorilor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li se pot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oferi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unele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facilități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cum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fi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sistemele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plată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online pentru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achiziționarea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articolelor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și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coduri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reducere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o-RO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0DF645-AE21-477A-834F-587B51F790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84726" y="2417548"/>
            <a:ext cx="7171507" cy="298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0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14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6E4398-AA74-420C-80DA-30F0F8083E89}"/>
              </a:ext>
            </a:extLst>
          </p:cNvPr>
          <p:cNvCxnSpPr/>
          <p:nvPr/>
        </p:nvCxnSpPr>
        <p:spPr>
          <a:xfrm>
            <a:off x="15240" y="685753"/>
            <a:ext cx="12161520" cy="0"/>
          </a:xfrm>
          <a:prstGeom prst="line">
            <a:avLst/>
          </a:prstGeom>
          <a:noFill/>
          <a:ln w="38100" cap="flat" cmpd="sng" algn="ctr">
            <a:solidFill>
              <a:srgbClr val="E7E6E6"/>
            </a:solidFill>
            <a:prstDash val="solid"/>
            <a:miter lim="800000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3E469B0-1D95-43BE-A728-253BA79F6873}"/>
              </a:ext>
            </a:extLst>
          </p:cNvPr>
          <p:cNvSpPr txBox="1"/>
          <p:nvPr/>
        </p:nvSpPr>
        <p:spPr>
          <a:xfrm>
            <a:off x="981075" y="83562"/>
            <a:ext cx="40989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</a:t>
            </a:r>
            <a:endParaRPr kumimoji="0" lang="ro-RO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Record_2021_07_05_22_56_25_341">
            <a:hlinkClick r:id="" action="ppaction://media"/>
            <a:extLst>
              <a:ext uri="{FF2B5EF4-FFF2-40B4-BE49-F238E27FC236}">
                <a16:creationId xmlns:a16="http://schemas.microsoft.com/office/drawing/2014/main" id="{69794D76-1915-41AE-9822-741170C883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" y="1040212"/>
            <a:ext cx="10533830" cy="563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6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5921" y="5254195"/>
            <a:ext cx="10185401" cy="1243584"/>
          </a:xfrm>
        </p:spPr>
        <p:txBody>
          <a:bodyPr/>
          <a:lstStyle/>
          <a:p>
            <a:r>
              <a:rPr lang="ro-RO" sz="5400" i="1" dirty="0">
                <a:solidFill>
                  <a:schemeClr val="bg1"/>
                </a:solidFill>
              </a:rPr>
              <a:t>Vă mulțumesc pentru atenție!</a:t>
            </a:r>
            <a:endParaRPr lang="en-US" sz="5400" i="1" dirty="0">
              <a:solidFill>
                <a:schemeClr val="bg1"/>
              </a:solidFill>
            </a:endParaRPr>
          </a:p>
        </p:txBody>
      </p:sp>
      <p:pic>
        <p:nvPicPr>
          <p:cNvPr id="3" name="Graphic 2" descr="Graduation cap">
            <a:extLst>
              <a:ext uri="{FF2B5EF4-FFF2-40B4-BE49-F238E27FC236}">
                <a16:creationId xmlns:a16="http://schemas.microsoft.com/office/drawing/2014/main" id="{CEDBAE37-D9E2-4655-907A-6F5328FCE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7080" y="4060781"/>
            <a:ext cx="1412240" cy="1412240"/>
          </a:xfrm>
          <a:prstGeom prst="rect">
            <a:avLst/>
          </a:prstGeom>
        </p:spPr>
      </p:pic>
      <p:pic>
        <p:nvPicPr>
          <p:cNvPr id="4" name="Graphic 3" descr="Glasses">
            <a:extLst>
              <a:ext uri="{FF2B5EF4-FFF2-40B4-BE49-F238E27FC236}">
                <a16:creationId xmlns:a16="http://schemas.microsoft.com/office/drawing/2014/main" id="{009E2DBE-E2F9-4374-A354-E67FA51388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49293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7186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F0D0F19-A545-4B61-B5F5-9E1050541662}"/>
              </a:ext>
            </a:extLst>
          </p:cNvPr>
          <p:cNvCxnSpPr/>
          <p:nvPr/>
        </p:nvCxnSpPr>
        <p:spPr>
          <a:xfrm>
            <a:off x="15240" y="685753"/>
            <a:ext cx="12161520" cy="0"/>
          </a:xfrm>
          <a:prstGeom prst="line">
            <a:avLst/>
          </a:prstGeom>
          <a:noFill/>
          <a:ln w="38100" cap="flat" cmpd="sng" algn="ctr">
            <a:solidFill>
              <a:srgbClr val="E7E6E6"/>
            </a:solidFill>
            <a:prstDash val="solid"/>
            <a:miter lim="800000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2F177F3-1D40-4585-AC9F-E8CE88B76EAE}"/>
              </a:ext>
            </a:extLst>
          </p:cNvPr>
          <p:cNvSpPr txBox="1"/>
          <p:nvPr/>
        </p:nvSpPr>
        <p:spPr>
          <a:xfrm>
            <a:off x="9766300" y="137133"/>
            <a:ext cx="1485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800" dirty="0">
                <a:solidFill>
                  <a:schemeClr val="bg1"/>
                </a:solidFill>
              </a:rPr>
              <a:t>Agenda</a:t>
            </a:r>
            <a:endParaRPr lang="ro-RO" sz="20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CF48E06-798F-4CDF-8081-0639CF4D4389}"/>
              </a:ext>
            </a:extLst>
          </p:cNvPr>
          <p:cNvGrpSpPr/>
          <p:nvPr/>
        </p:nvGrpSpPr>
        <p:grpSpPr>
          <a:xfrm>
            <a:off x="296291" y="1159476"/>
            <a:ext cx="4785731" cy="1097280"/>
            <a:chOff x="89661" y="929725"/>
            <a:chExt cx="4785731" cy="1097280"/>
          </a:xfrm>
        </p:grpSpPr>
        <p:pic>
          <p:nvPicPr>
            <p:cNvPr id="10" name="Graphic 9" descr="Research">
              <a:extLst>
                <a:ext uri="{FF2B5EF4-FFF2-40B4-BE49-F238E27FC236}">
                  <a16:creationId xmlns:a16="http://schemas.microsoft.com/office/drawing/2014/main" id="{211EC7DA-EA59-4E6A-AF92-A26D11280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661" y="929725"/>
              <a:ext cx="1097280" cy="109728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B68038-2229-4564-B835-E9D4DFDC773E}"/>
                </a:ext>
              </a:extLst>
            </p:cNvPr>
            <p:cNvSpPr/>
            <p:nvPr/>
          </p:nvSpPr>
          <p:spPr>
            <a:xfrm>
              <a:off x="1216762" y="1216755"/>
              <a:ext cx="365863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o-RO" sz="2800" dirty="0">
                  <a:solidFill>
                    <a:schemeClr val="bg1"/>
                  </a:solidFill>
                </a:rPr>
                <a:t>Introducere și obiective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E8E99D-2936-4039-BE54-F3E78DE7AACD}"/>
              </a:ext>
            </a:extLst>
          </p:cNvPr>
          <p:cNvGrpSpPr/>
          <p:nvPr/>
        </p:nvGrpSpPr>
        <p:grpSpPr>
          <a:xfrm>
            <a:off x="2683472" y="2565417"/>
            <a:ext cx="4797100" cy="1097280"/>
            <a:chOff x="3222173" y="2430006"/>
            <a:chExt cx="4797100" cy="1097280"/>
          </a:xfrm>
        </p:grpSpPr>
        <p:pic>
          <p:nvPicPr>
            <p:cNvPr id="17" name="Graphic 16" descr="Gears">
              <a:extLst>
                <a:ext uri="{FF2B5EF4-FFF2-40B4-BE49-F238E27FC236}">
                  <a16:creationId xmlns:a16="http://schemas.microsoft.com/office/drawing/2014/main" id="{16800A7C-1856-4B28-BF93-0D983B91A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2173" y="2430006"/>
              <a:ext cx="1097280" cy="109728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10CB0C-9E37-4129-AFE1-7689CD2D0609}"/>
                </a:ext>
              </a:extLst>
            </p:cNvPr>
            <p:cNvSpPr/>
            <p:nvPr/>
          </p:nvSpPr>
          <p:spPr>
            <a:xfrm>
              <a:off x="4194187" y="2717036"/>
              <a:ext cx="382508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o-RO" sz="2800" dirty="0">
                  <a:solidFill>
                    <a:schemeClr val="bg1"/>
                  </a:solidFill>
                </a:rPr>
                <a:t>Implementarea soluției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A51A606-E56D-4F9C-A4FF-E2ED3F6B1670}"/>
              </a:ext>
            </a:extLst>
          </p:cNvPr>
          <p:cNvGrpSpPr/>
          <p:nvPr/>
        </p:nvGrpSpPr>
        <p:grpSpPr>
          <a:xfrm>
            <a:off x="4736226" y="4258388"/>
            <a:ext cx="4180063" cy="1097280"/>
            <a:chOff x="6515100" y="4210050"/>
            <a:chExt cx="4180063" cy="109728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01CEBFB-DBA8-4BEF-A9BD-B28919AAAB06}"/>
                </a:ext>
              </a:extLst>
            </p:cNvPr>
            <p:cNvSpPr/>
            <p:nvPr/>
          </p:nvSpPr>
          <p:spPr>
            <a:xfrm>
              <a:off x="7631439" y="4497080"/>
              <a:ext cx="306372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o-RO" sz="2800" dirty="0">
                  <a:solidFill>
                    <a:schemeClr val="bg1"/>
                  </a:solidFill>
                </a:rPr>
                <a:t>Prezentarea soluției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pic>
          <p:nvPicPr>
            <p:cNvPr id="21" name="Graphic 20" descr="Internet">
              <a:extLst>
                <a:ext uri="{FF2B5EF4-FFF2-40B4-BE49-F238E27FC236}">
                  <a16:creationId xmlns:a16="http://schemas.microsoft.com/office/drawing/2014/main" id="{990A9101-96F0-4139-B331-11FF458A2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15100" y="4210050"/>
              <a:ext cx="1097280" cy="109728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ACACC48-A8D4-4A9F-ABDE-5812FD0905CA}"/>
              </a:ext>
            </a:extLst>
          </p:cNvPr>
          <p:cNvGrpSpPr/>
          <p:nvPr/>
        </p:nvGrpSpPr>
        <p:grpSpPr>
          <a:xfrm>
            <a:off x="7620373" y="5582920"/>
            <a:ext cx="2591832" cy="1097280"/>
            <a:chOff x="9337218" y="5430567"/>
            <a:chExt cx="2591832" cy="1097280"/>
          </a:xfrm>
        </p:grpSpPr>
        <p:pic>
          <p:nvPicPr>
            <p:cNvPr id="23" name="Graphic 22" descr="Presentation with checklist">
              <a:extLst>
                <a:ext uri="{FF2B5EF4-FFF2-40B4-BE49-F238E27FC236}">
                  <a16:creationId xmlns:a16="http://schemas.microsoft.com/office/drawing/2014/main" id="{5A93AD45-1C65-430E-A7FF-A22AB74B7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337218" y="5430567"/>
              <a:ext cx="1097280" cy="109728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3EF2A81-91F9-4E51-B36F-022075F3B6A7}"/>
                </a:ext>
              </a:extLst>
            </p:cNvPr>
            <p:cNvSpPr/>
            <p:nvPr/>
          </p:nvSpPr>
          <p:spPr>
            <a:xfrm>
              <a:off x="10447554" y="5717597"/>
              <a:ext cx="148149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o-RO" sz="2800" dirty="0">
                  <a:solidFill>
                    <a:schemeClr val="bg1"/>
                  </a:solidFill>
                </a:rPr>
                <a:t>Concluzii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279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646" y="1586941"/>
            <a:ext cx="10388854" cy="859055"/>
          </a:xfrm>
        </p:spPr>
        <p:txBody>
          <a:bodyPr>
            <a:noAutofit/>
          </a:bodyPr>
          <a:lstStyle/>
          <a:p>
            <a:pPr marR="57785" indent="457200" algn="just">
              <a:lnSpc>
                <a:spcPct val="120000"/>
              </a:lnSpc>
              <a:spcAft>
                <a:spcPts val="1000"/>
              </a:spcAft>
              <a:tabLst>
                <a:tab pos="5829300" algn="l"/>
              </a:tabLst>
            </a:pP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Comerțul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electronic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câștigă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rapid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teren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față de modul clasic de a face cumpărăturile, cel fizic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Tot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multe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afaceri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implementează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site-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uri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web care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oferă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funcționalități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pentru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efectuarea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tranzacții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comerciale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pe web.</a:t>
            </a:r>
            <a:endParaRPr lang="ro-RO" sz="18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3952DAB-B917-4650-BB39-2FC99CEA4268}"/>
              </a:ext>
            </a:extLst>
          </p:cNvPr>
          <p:cNvCxnSpPr/>
          <p:nvPr/>
        </p:nvCxnSpPr>
        <p:spPr>
          <a:xfrm>
            <a:off x="15240" y="685753"/>
            <a:ext cx="12161520" cy="0"/>
          </a:xfrm>
          <a:prstGeom prst="line">
            <a:avLst/>
          </a:prstGeom>
          <a:noFill/>
          <a:ln w="38100" cap="flat" cmpd="sng" algn="ctr">
            <a:solidFill>
              <a:srgbClr val="E7E6E6"/>
            </a:solidFill>
            <a:prstDash val="solid"/>
            <a:miter lim="800000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53C4E55-99C9-480B-8669-E603F866314F}"/>
              </a:ext>
            </a:extLst>
          </p:cNvPr>
          <p:cNvSpPr txBox="1"/>
          <p:nvPr/>
        </p:nvSpPr>
        <p:spPr>
          <a:xfrm>
            <a:off x="117475" y="100978"/>
            <a:ext cx="25622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Introducere</a:t>
            </a:r>
            <a:endParaRPr lang="ro-RO" dirty="0"/>
          </a:p>
        </p:txBody>
      </p:sp>
      <p:pic>
        <p:nvPicPr>
          <p:cNvPr id="8" name="Graphic 7" descr="Research">
            <a:extLst>
              <a:ext uri="{FF2B5EF4-FFF2-40B4-BE49-F238E27FC236}">
                <a16:creationId xmlns:a16="http://schemas.microsoft.com/office/drawing/2014/main" id="{00EEA093-8A33-4628-AA07-57D3B0D8B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0840" y="137113"/>
            <a:ext cx="548640" cy="54864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4207E1-B7D9-444F-82FE-76FA1F291D8D}"/>
              </a:ext>
            </a:extLst>
          </p:cNvPr>
          <p:cNvCxnSpPr>
            <a:cxnSpLocks/>
          </p:cNvCxnSpPr>
          <p:nvPr/>
        </p:nvCxnSpPr>
        <p:spPr>
          <a:xfrm>
            <a:off x="5609480" y="393365"/>
            <a:ext cx="160781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 descr="Gears">
            <a:extLst>
              <a:ext uri="{FF2B5EF4-FFF2-40B4-BE49-F238E27FC236}">
                <a16:creationId xmlns:a16="http://schemas.microsoft.com/office/drawing/2014/main" id="{7EFE074F-7E1C-4EEB-9491-4E31E7EE0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17299" y="137113"/>
            <a:ext cx="548640" cy="54864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58019B-9F8B-4DBA-BD73-381570A570E7}"/>
              </a:ext>
            </a:extLst>
          </p:cNvPr>
          <p:cNvCxnSpPr>
            <a:cxnSpLocks/>
          </p:cNvCxnSpPr>
          <p:nvPr/>
        </p:nvCxnSpPr>
        <p:spPr>
          <a:xfrm>
            <a:off x="7765939" y="411433"/>
            <a:ext cx="160781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Internet">
            <a:extLst>
              <a:ext uri="{FF2B5EF4-FFF2-40B4-BE49-F238E27FC236}">
                <a16:creationId xmlns:a16="http://schemas.microsoft.com/office/drawing/2014/main" id="{D40E29D5-BB4C-4B39-A9CB-1A8A9B38B4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73757" y="137113"/>
            <a:ext cx="548640" cy="54864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9338E29-87E9-4D7B-8D0C-20F3A0759D06}"/>
              </a:ext>
            </a:extLst>
          </p:cNvPr>
          <p:cNvCxnSpPr>
            <a:cxnSpLocks/>
          </p:cNvCxnSpPr>
          <p:nvPr/>
        </p:nvCxnSpPr>
        <p:spPr>
          <a:xfrm>
            <a:off x="9922398" y="411433"/>
            <a:ext cx="16078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Presentation with checklist">
            <a:extLst>
              <a:ext uri="{FF2B5EF4-FFF2-40B4-BE49-F238E27FC236}">
                <a16:creationId xmlns:a16="http://schemas.microsoft.com/office/drawing/2014/main" id="{A8574D86-C4E5-452E-9853-206427F804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0215" y="137113"/>
            <a:ext cx="548640" cy="5486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20E5919-35D4-4F50-9BDF-36C57F7548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4323" y="2842309"/>
            <a:ext cx="6460212" cy="360425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E9A78C1-A456-46CD-A0C6-EB01AA26E28F}"/>
              </a:ext>
            </a:extLst>
          </p:cNvPr>
          <p:cNvSpPr txBox="1"/>
          <p:nvPr/>
        </p:nvSpPr>
        <p:spPr>
          <a:xfrm>
            <a:off x="387465" y="3516733"/>
            <a:ext cx="46733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o-RO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În această perioadă de pandemie, aprovizionările fizice au devenit foarte complicate, chiar imposibile în unele cazuri, iar din acest motiv alegerea unui subiect pe tema comerțului online mi s-a părut interesantă și cu perspective pentru viitor.</a:t>
            </a:r>
          </a:p>
        </p:txBody>
      </p:sp>
    </p:spTree>
    <p:extLst>
      <p:ext uri="{BB962C8B-B14F-4D97-AF65-F5344CB8AC3E}">
        <p14:creationId xmlns:p14="http://schemas.microsoft.com/office/powerpoint/2010/main" val="70982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4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082055-D93F-4994-A273-02433B252F0E}"/>
              </a:ext>
            </a:extLst>
          </p:cNvPr>
          <p:cNvCxnSpPr/>
          <p:nvPr/>
        </p:nvCxnSpPr>
        <p:spPr>
          <a:xfrm>
            <a:off x="15240" y="685753"/>
            <a:ext cx="12161520" cy="0"/>
          </a:xfrm>
          <a:prstGeom prst="line">
            <a:avLst/>
          </a:prstGeom>
          <a:noFill/>
          <a:ln w="38100" cap="flat" cmpd="sng" algn="ctr">
            <a:solidFill>
              <a:srgbClr val="E7E6E6"/>
            </a:solidFill>
            <a:prstDash val="solid"/>
            <a:miter lim="800000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93BEE97-2A4C-418E-8706-7650C467B901}"/>
              </a:ext>
            </a:extLst>
          </p:cNvPr>
          <p:cNvSpPr txBox="1"/>
          <p:nvPr/>
        </p:nvSpPr>
        <p:spPr>
          <a:xfrm>
            <a:off x="1060450" y="100978"/>
            <a:ext cx="21145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Obiective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Graphic 11" descr="Research">
            <a:extLst>
              <a:ext uri="{FF2B5EF4-FFF2-40B4-BE49-F238E27FC236}">
                <a16:creationId xmlns:a16="http://schemas.microsoft.com/office/drawing/2014/main" id="{90646BBB-0F49-48E2-9BCE-50069FBCA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0840" y="143628"/>
            <a:ext cx="548640" cy="54864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9D33FDC-8A8E-461A-887B-9B284C3EEBB0}"/>
              </a:ext>
            </a:extLst>
          </p:cNvPr>
          <p:cNvCxnSpPr>
            <a:cxnSpLocks/>
          </p:cNvCxnSpPr>
          <p:nvPr/>
        </p:nvCxnSpPr>
        <p:spPr>
          <a:xfrm>
            <a:off x="5609480" y="417948"/>
            <a:ext cx="160781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Gears">
            <a:extLst>
              <a:ext uri="{FF2B5EF4-FFF2-40B4-BE49-F238E27FC236}">
                <a16:creationId xmlns:a16="http://schemas.microsoft.com/office/drawing/2014/main" id="{1BA4083C-80D3-4DD6-A502-85EE02F16A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22379" y="143628"/>
            <a:ext cx="548640" cy="54864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160555-BC76-4B47-93EF-470DA055264C}"/>
              </a:ext>
            </a:extLst>
          </p:cNvPr>
          <p:cNvCxnSpPr>
            <a:cxnSpLocks/>
          </p:cNvCxnSpPr>
          <p:nvPr/>
        </p:nvCxnSpPr>
        <p:spPr>
          <a:xfrm>
            <a:off x="7765939" y="391731"/>
            <a:ext cx="160781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Internet">
            <a:extLst>
              <a:ext uri="{FF2B5EF4-FFF2-40B4-BE49-F238E27FC236}">
                <a16:creationId xmlns:a16="http://schemas.microsoft.com/office/drawing/2014/main" id="{4C285D0B-0FF2-48FD-8B23-11EA352A60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68678" y="155176"/>
            <a:ext cx="548640" cy="54864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AF0ACE-147F-474E-AE23-D5FF7E05AFC4}"/>
              </a:ext>
            </a:extLst>
          </p:cNvPr>
          <p:cNvCxnSpPr>
            <a:cxnSpLocks/>
          </p:cNvCxnSpPr>
          <p:nvPr/>
        </p:nvCxnSpPr>
        <p:spPr>
          <a:xfrm>
            <a:off x="9922398" y="391731"/>
            <a:ext cx="16078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 descr="Presentation with checklist">
            <a:extLst>
              <a:ext uri="{FF2B5EF4-FFF2-40B4-BE49-F238E27FC236}">
                <a16:creationId xmlns:a16="http://schemas.microsoft.com/office/drawing/2014/main" id="{76F19437-E1B1-42DA-B6C1-526F9D2B4F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25136" y="143628"/>
            <a:ext cx="548640" cy="5486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7998BFE-3287-4D56-912C-D2DC3AE8357E}"/>
              </a:ext>
            </a:extLst>
          </p:cNvPr>
          <p:cNvSpPr txBox="1"/>
          <p:nvPr/>
        </p:nvSpPr>
        <p:spPr>
          <a:xfrm>
            <a:off x="289450" y="1701800"/>
            <a:ext cx="6927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Obiectivul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acestui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proiect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este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 a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dezvolta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un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magazin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comerț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electronic de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uz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general,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în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care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produsele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precum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piesele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auto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să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poată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fi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cumpărate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din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confortul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casei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internet.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4B703F-28CD-4F02-B980-5317E4579738}"/>
              </a:ext>
            </a:extLst>
          </p:cNvPr>
          <p:cNvSpPr txBox="1"/>
          <p:nvPr/>
        </p:nvSpPr>
        <p:spPr>
          <a:xfrm>
            <a:off x="289450" y="5391745"/>
            <a:ext cx="96062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Aplicația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își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propune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să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vină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și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în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ajutarea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administratorului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oferirea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funcționalitați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cum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o-RO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ușurința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în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modificarea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produselor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dar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și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posibilitatea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analizării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unor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raporte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în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privința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vânzărilor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 </a:t>
            </a:r>
            <a:endParaRPr lang="ro-RO" dirty="0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DDA682B-9811-400A-A88C-31B5B330EA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9450" y="2747690"/>
            <a:ext cx="8763000" cy="252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6E4398-AA74-420C-80DA-30F0F8083E89}"/>
              </a:ext>
            </a:extLst>
          </p:cNvPr>
          <p:cNvCxnSpPr/>
          <p:nvPr/>
        </p:nvCxnSpPr>
        <p:spPr>
          <a:xfrm>
            <a:off x="15240" y="685753"/>
            <a:ext cx="12161520" cy="0"/>
          </a:xfrm>
          <a:prstGeom prst="line">
            <a:avLst/>
          </a:prstGeom>
          <a:noFill/>
          <a:ln w="38100" cap="flat" cmpd="sng" algn="ctr">
            <a:solidFill>
              <a:srgbClr val="E7E6E6"/>
            </a:solidFill>
            <a:prstDash val="solid"/>
            <a:miter lim="800000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3E469B0-1D95-43BE-A728-253BA79F6873}"/>
              </a:ext>
            </a:extLst>
          </p:cNvPr>
          <p:cNvSpPr txBox="1"/>
          <p:nvPr/>
        </p:nvSpPr>
        <p:spPr>
          <a:xfrm>
            <a:off x="981075" y="83562"/>
            <a:ext cx="40989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Implementarea soluției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9037822-E4EB-4F53-8CCF-C1645E0ADA44}"/>
              </a:ext>
            </a:extLst>
          </p:cNvPr>
          <p:cNvCxnSpPr>
            <a:cxnSpLocks/>
          </p:cNvCxnSpPr>
          <p:nvPr/>
        </p:nvCxnSpPr>
        <p:spPr>
          <a:xfrm>
            <a:off x="5609480" y="417948"/>
            <a:ext cx="160781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EA41B3-93B9-4028-962A-3712377381CA}"/>
              </a:ext>
            </a:extLst>
          </p:cNvPr>
          <p:cNvCxnSpPr>
            <a:cxnSpLocks/>
          </p:cNvCxnSpPr>
          <p:nvPr/>
        </p:nvCxnSpPr>
        <p:spPr>
          <a:xfrm>
            <a:off x="7765939" y="391731"/>
            <a:ext cx="160781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 descr="Internet">
            <a:extLst>
              <a:ext uri="{FF2B5EF4-FFF2-40B4-BE49-F238E27FC236}">
                <a16:creationId xmlns:a16="http://schemas.microsoft.com/office/drawing/2014/main" id="{6B3BE434-AF7A-424D-858B-BA72BCF5F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59097" y="143628"/>
            <a:ext cx="548640" cy="54864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027C7EE-0D4B-4398-A473-E97C08751425}"/>
              </a:ext>
            </a:extLst>
          </p:cNvPr>
          <p:cNvCxnSpPr>
            <a:cxnSpLocks/>
          </p:cNvCxnSpPr>
          <p:nvPr/>
        </p:nvCxnSpPr>
        <p:spPr>
          <a:xfrm>
            <a:off x="9922398" y="391731"/>
            <a:ext cx="16078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Presentation with checklist">
            <a:extLst>
              <a:ext uri="{FF2B5EF4-FFF2-40B4-BE49-F238E27FC236}">
                <a16:creationId xmlns:a16="http://schemas.microsoft.com/office/drawing/2014/main" id="{F79D6EB5-92D2-478B-A72D-013D1DC8A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25136" y="143628"/>
            <a:ext cx="548640" cy="548640"/>
          </a:xfrm>
          <a:prstGeom prst="rect">
            <a:avLst/>
          </a:prstGeom>
        </p:spPr>
      </p:pic>
      <p:pic>
        <p:nvPicPr>
          <p:cNvPr id="21" name="Graphic 20" descr="Research">
            <a:extLst>
              <a:ext uri="{FF2B5EF4-FFF2-40B4-BE49-F238E27FC236}">
                <a16:creationId xmlns:a16="http://schemas.microsoft.com/office/drawing/2014/main" id="{D620FA2F-FD37-4497-A3CD-C1205B45B1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85081" y="143628"/>
            <a:ext cx="548640" cy="548640"/>
          </a:xfrm>
          <a:prstGeom prst="rect">
            <a:avLst/>
          </a:prstGeom>
        </p:spPr>
      </p:pic>
      <p:pic>
        <p:nvPicPr>
          <p:cNvPr id="22" name="Graphic 21" descr="Gears">
            <a:extLst>
              <a:ext uri="{FF2B5EF4-FFF2-40B4-BE49-F238E27FC236}">
                <a16:creationId xmlns:a16="http://schemas.microsoft.com/office/drawing/2014/main" id="{D1877112-A44F-466A-B256-A35724E4BC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03038" y="137113"/>
            <a:ext cx="548640" cy="54864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8439982-578B-400D-91AA-84116BC29125}"/>
              </a:ext>
            </a:extLst>
          </p:cNvPr>
          <p:cNvSpPr txBox="1"/>
          <p:nvPr/>
        </p:nvSpPr>
        <p:spPr>
          <a:xfrm>
            <a:off x="981075" y="1474218"/>
            <a:ext cx="86873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Arhitectura sistemului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este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format</a:t>
            </a:r>
            <a:r>
              <a:rPr kumimoji="0" lang="ro-RO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ă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din 3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componente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principale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:</a:t>
            </a:r>
            <a:r>
              <a:rPr kumimoji="0" lang="ro-RO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CC2E3EF8-1FFC-431A-9CD3-4DF74562E25A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1567581" y="3073004"/>
            <a:ext cx="9056837" cy="274192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C20D331-B067-47B0-937D-29714A726994}"/>
              </a:ext>
            </a:extLst>
          </p:cNvPr>
          <p:cNvSpPr txBox="1"/>
          <p:nvPr/>
        </p:nvSpPr>
        <p:spPr>
          <a:xfrm>
            <a:off x="1206500" y="2355015"/>
            <a:ext cx="2710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>
                <a:solidFill>
                  <a:schemeClr val="bg1"/>
                </a:solidFill>
              </a:rPr>
              <a:t>Nivelul de prezentare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69589C-99B9-4334-B5FD-5B69026DFA8C}"/>
              </a:ext>
            </a:extLst>
          </p:cNvPr>
          <p:cNvSpPr txBox="1"/>
          <p:nvPr/>
        </p:nvSpPr>
        <p:spPr>
          <a:xfrm>
            <a:off x="4726886" y="2355015"/>
            <a:ext cx="181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>
                <a:solidFill>
                  <a:schemeClr val="bg1"/>
                </a:solidFill>
              </a:rPr>
              <a:t>Nivelul logic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7D4BBA7-2A19-458E-8A11-665D934EBE62}"/>
              </a:ext>
            </a:extLst>
          </p:cNvPr>
          <p:cNvSpPr txBox="1"/>
          <p:nvPr/>
        </p:nvSpPr>
        <p:spPr>
          <a:xfrm>
            <a:off x="7350361" y="2355015"/>
            <a:ext cx="200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>
                <a:solidFill>
                  <a:schemeClr val="bg1"/>
                </a:solidFill>
              </a:rPr>
              <a:t>Nivelul de date</a:t>
            </a:r>
          </a:p>
        </p:txBody>
      </p:sp>
    </p:spTree>
    <p:extLst>
      <p:ext uri="{BB962C8B-B14F-4D97-AF65-F5344CB8AC3E}">
        <p14:creationId xmlns:p14="http://schemas.microsoft.com/office/powerpoint/2010/main" val="360727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6E4398-AA74-420C-80DA-30F0F8083E89}"/>
              </a:ext>
            </a:extLst>
          </p:cNvPr>
          <p:cNvCxnSpPr/>
          <p:nvPr/>
        </p:nvCxnSpPr>
        <p:spPr>
          <a:xfrm>
            <a:off x="15240" y="685753"/>
            <a:ext cx="12161520" cy="0"/>
          </a:xfrm>
          <a:prstGeom prst="line">
            <a:avLst/>
          </a:prstGeom>
          <a:noFill/>
          <a:ln w="38100" cap="flat" cmpd="sng" algn="ctr">
            <a:solidFill>
              <a:srgbClr val="E7E6E6"/>
            </a:solidFill>
            <a:prstDash val="solid"/>
            <a:miter lim="800000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3E469B0-1D95-43BE-A728-253BA79F6873}"/>
              </a:ext>
            </a:extLst>
          </p:cNvPr>
          <p:cNvSpPr txBox="1"/>
          <p:nvPr/>
        </p:nvSpPr>
        <p:spPr>
          <a:xfrm>
            <a:off x="981075" y="83562"/>
            <a:ext cx="40989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Implementarea soluției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9037822-E4EB-4F53-8CCF-C1645E0ADA44}"/>
              </a:ext>
            </a:extLst>
          </p:cNvPr>
          <p:cNvCxnSpPr>
            <a:cxnSpLocks/>
          </p:cNvCxnSpPr>
          <p:nvPr/>
        </p:nvCxnSpPr>
        <p:spPr>
          <a:xfrm>
            <a:off x="5609480" y="417948"/>
            <a:ext cx="160781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EA41B3-93B9-4028-962A-3712377381CA}"/>
              </a:ext>
            </a:extLst>
          </p:cNvPr>
          <p:cNvCxnSpPr>
            <a:cxnSpLocks/>
          </p:cNvCxnSpPr>
          <p:nvPr/>
        </p:nvCxnSpPr>
        <p:spPr>
          <a:xfrm>
            <a:off x="7765939" y="391731"/>
            <a:ext cx="160781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 descr="Internet">
            <a:extLst>
              <a:ext uri="{FF2B5EF4-FFF2-40B4-BE49-F238E27FC236}">
                <a16:creationId xmlns:a16="http://schemas.microsoft.com/office/drawing/2014/main" id="{6B3BE434-AF7A-424D-858B-BA72BCF5F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59097" y="143628"/>
            <a:ext cx="548640" cy="54864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027C7EE-0D4B-4398-A473-E97C08751425}"/>
              </a:ext>
            </a:extLst>
          </p:cNvPr>
          <p:cNvCxnSpPr>
            <a:cxnSpLocks/>
          </p:cNvCxnSpPr>
          <p:nvPr/>
        </p:nvCxnSpPr>
        <p:spPr>
          <a:xfrm>
            <a:off x="9922398" y="391731"/>
            <a:ext cx="16078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Presentation with checklist">
            <a:extLst>
              <a:ext uri="{FF2B5EF4-FFF2-40B4-BE49-F238E27FC236}">
                <a16:creationId xmlns:a16="http://schemas.microsoft.com/office/drawing/2014/main" id="{F79D6EB5-92D2-478B-A72D-013D1DC8A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25136" y="143628"/>
            <a:ext cx="548640" cy="548640"/>
          </a:xfrm>
          <a:prstGeom prst="rect">
            <a:avLst/>
          </a:prstGeom>
        </p:spPr>
      </p:pic>
      <p:pic>
        <p:nvPicPr>
          <p:cNvPr id="21" name="Graphic 20" descr="Research">
            <a:extLst>
              <a:ext uri="{FF2B5EF4-FFF2-40B4-BE49-F238E27FC236}">
                <a16:creationId xmlns:a16="http://schemas.microsoft.com/office/drawing/2014/main" id="{D620FA2F-FD37-4497-A3CD-C1205B45B1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85081" y="143628"/>
            <a:ext cx="548640" cy="548640"/>
          </a:xfrm>
          <a:prstGeom prst="rect">
            <a:avLst/>
          </a:prstGeom>
        </p:spPr>
      </p:pic>
      <p:pic>
        <p:nvPicPr>
          <p:cNvPr id="22" name="Graphic 21" descr="Gears">
            <a:extLst>
              <a:ext uri="{FF2B5EF4-FFF2-40B4-BE49-F238E27FC236}">
                <a16:creationId xmlns:a16="http://schemas.microsoft.com/office/drawing/2014/main" id="{D1877112-A44F-466A-B256-A35724E4BC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03038" y="137113"/>
            <a:ext cx="548640" cy="54864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4DEE034-1723-457C-B044-E16BDD30BACE}"/>
              </a:ext>
            </a:extLst>
          </p:cNvPr>
          <p:cNvSpPr txBox="1"/>
          <p:nvPr/>
        </p:nvSpPr>
        <p:spPr>
          <a:xfrm>
            <a:off x="1158876" y="1566550"/>
            <a:ext cx="9255124" cy="1065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20000"/>
              </a:lnSpc>
              <a:spcAft>
                <a:spcPts val="1000"/>
              </a:spcAft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Arhitectura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sistemului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pe care am ales-o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este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arhitectura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client-server pe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trei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nivele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(three-tier architecture)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deoarece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este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arhitectură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lightweight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ce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oferă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performanţe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bune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în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ceea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ce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priveşte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aplicaţiile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</a:t>
            </a:r>
            <a:r>
              <a:rPr lang="ro-RO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o-RO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C96236A-1776-46FC-AF35-63612046C05B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827" y="2625382"/>
            <a:ext cx="4348480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C5B5269-35D6-47ED-B17A-61EEEAA150A3}"/>
              </a:ext>
            </a:extLst>
          </p:cNvPr>
          <p:cNvSpPr txBox="1"/>
          <p:nvPr/>
        </p:nvSpPr>
        <p:spPr>
          <a:xfrm>
            <a:off x="674577" y="2880654"/>
            <a:ext cx="5111861" cy="703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ro-RO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Implementarea soluției a fost împărțită în trei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o-RO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părți, care sunt listate mai jos: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356AD0-B806-4762-B910-9AAD085B1B49}"/>
              </a:ext>
            </a:extLst>
          </p:cNvPr>
          <p:cNvSpPr txBox="1"/>
          <p:nvPr/>
        </p:nvSpPr>
        <p:spPr>
          <a:xfrm>
            <a:off x="1071880" y="4044434"/>
            <a:ext cx="42875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Crearea bazei de date și a tabelelor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Dezvoltarea scriptului PHP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Dezvoltarea interfeței web</a:t>
            </a:r>
          </a:p>
        </p:txBody>
      </p:sp>
    </p:spTree>
    <p:extLst>
      <p:ext uri="{BB962C8B-B14F-4D97-AF65-F5344CB8AC3E}">
        <p14:creationId xmlns:p14="http://schemas.microsoft.com/office/powerpoint/2010/main" val="324777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7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6E4398-AA74-420C-80DA-30F0F8083E89}"/>
              </a:ext>
            </a:extLst>
          </p:cNvPr>
          <p:cNvCxnSpPr/>
          <p:nvPr/>
        </p:nvCxnSpPr>
        <p:spPr>
          <a:xfrm>
            <a:off x="15240" y="685753"/>
            <a:ext cx="12161520" cy="0"/>
          </a:xfrm>
          <a:prstGeom prst="line">
            <a:avLst/>
          </a:prstGeom>
          <a:noFill/>
          <a:ln w="38100" cap="flat" cmpd="sng" algn="ctr">
            <a:solidFill>
              <a:srgbClr val="E7E6E6"/>
            </a:solidFill>
            <a:prstDash val="solid"/>
            <a:miter lim="800000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3E469B0-1D95-43BE-A728-253BA79F6873}"/>
              </a:ext>
            </a:extLst>
          </p:cNvPr>
          <p:cNvSpPr txBox="1"/>
          <p:nvPr/>
        </p:nvSpPr>
        <p:spPr>
          <a:xfrm>
            <a:off x="981075" y="83562"/>
            <a:ext cx="40989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Implementarea soluției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9037822-E4EB-4F53-8CCF-C1645E0ADA44}"/>
              </a:ext>
            </a:extLst>
          </p:cNvPr>
          <p:cNvCxnSpPr>
            <a:cxnSpLocks/>
          </p:cNvCxnSpPr>
          <p:nvPr/>
        </p:nvCxnSpPr>
        <p:spPr>
          <a:xfrm>
            <a:off x="5609480" y="417948"/>
            <a:ext cx="160781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EA41B3-93B9-4028-962A-3712377381CA}"/>
              </a:ext>
            </a:extLst>
          </p:cNvPr>
          <p:cNvCxnSpPr>
            <a:cxnSpLocks/>
          </p:cNvCxnSpPr>
          <p:nvPr/>
        </p:nvCxnSpPr>
        <p:spPr>
          <a:xfrm>
            <a:off x="7765939" y="391731"/>
            <a:ext cx="160781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 descr="Internet">
            <a:extLst>
              <a:ext uri="{FF2B5EF4-FFF2-40B4-BE49-F238E27FC236}">
                <a16:creationId xmlns:a16="http://schemas.microsoft.com/office/drawing/2014/main" id="{6B3BE434-AF7A-424D-858B-BA72BCF5F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59097" y="143628"/>
            <a:ext cx="548640" cy="54864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027C7EE-0D4B-4398-A473-E97C08751425}"/>
              </a:ext>
            </a:extLst>
          </p:cNvPr>
          <p:cNvCxnSpPr>
            <a:cxnSpLocks/>
          </p:cNvCxnSpPr>
          <p:nvPr/>
        </p:nvCxnSpPr>
        <p:spPr>
          <a:xfrm>
            <a:off x="9922398" y="391731"/>
            <a:ext cx="16078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Presentation with checklist">
            <a:extLst>
              <a:ext uri="{FF2B5EF4-FFF2-40B4-BE49-F238E27FC236}">
                <a16:creationId xmlns:a16="http://schemas.microsoft.com/office/drawing/2014/main" id="{F79D6EB5-92D2-478B-A72D-013D1DC8A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25136" y="143628"/>
            <a:ext cx="548640" cy="548640"/>
          </a:xfrm>
          <a:prstGeom prst="rect">
            <a:avLst/>
          </a:prstGeom>
        </p:spPr>
      </p:pic>
      <p:pic>
        <p:nvPicPr>
          <p:cNvPr id="21" name="Graphic 20" descr="Research">
            <a:extLst>
              <a:ext uri="{FF2B5EF4-FFF2-40B4-BE49-F238E27FC236}">
                <a16:creationId xmlns:a16="http://schemas.microsoft.com/office/drawing/2014/main" id="{D620FA2F-FD37-4497-A3CD-C1205B45B1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85081" y="143628"/>
            <a:ext cx="548640" cy="548640"/>
          </a:xfrm>
          <a:prstGeom prst="rect">
            <a:avLst/>
          </a:prstGeom>
        </p:spPr>
      </p:pic>
      <p:pic>
        <p:nvPicPr>
          <p:cNvPr id="22" name="Graphic 21" descr="Gears">
            <a:extLst>
              <a:ext uri="{FF2B5EF4-FFF2-40B4-BE49-F238E27FC236}">
                <a16:creationId xmlns:a16="http://schemas.microsoft.com/office/drawing/2014/main" id="{D1877112-A44F-466A-B256-A35724E4BC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03038" y="137113"/>
            <a:ext cx="548640" cy="54864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E252D94-BBAD-4CBF-85D0-FDCE9C53CB90}"/>
              </a:ext>
            </a:extLst>
          </p:cNvPr>
          <p:cNvSpPr txBox="1"/>
          <p:nvPr/>
        </p:nvSpPr>
        <p:spPr>
          <a:xfrm>
            <a:off x="1100688" y="1580634"/>
            <a:ext cx="61023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Crearea bazei de date și a tabelelor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B9904E-70BD-41E7-BD52-7DFAA1018858}"/>
              </a:ext>
            </a:extLst>
          </p:cNvPr>
          <p:cNvSpPr txBox="1"/>
          <p:nvPr/>
        </p:nvSpPr>
        <p:spPr>
          <a:xfrm>
            <a:off x="422275" y="4062080"/>
            <a:ext cx="4700905" cy="733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20000"/>
              </a:lnSpc>
              <a:spcAft>
                <a:spcPts val="1000"/>
              </a:spcAft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Toate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informaţiile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sunt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stocate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şi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extrase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în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cadrul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acestui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nivel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ro-RO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32E1B-4160-4E76-B7F9-68A9164368BB}"/>
              </a:ext>
            </a:extLst>
          </p:cNvPr>
          <p:cNvSpPr txBox="1"/>
          <p:nvPr/>
        </p:nvSpPr>
        <p:spPr>
          <a:xfrm>
            <a:off x="981075" y="3059668"/>
            <a:ext cx="3141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Baza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 date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conține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10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tabele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o-RO" dirty="0">
              <a:solidFill>
                <a:schemeClr val="bg1"/>
              </a:solidFill>
            </a:endParaRP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CAA952C-F5C2-4C3B-BA34-6A0ECB87B0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92915" y="2148385"/>
            <a:ext cx="6332221" cy="402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8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6E4398-AA74-420C-80DA-30F0F8083E89}"/>
              </a:ext>
            </a:extLst>
          </p:cNvPr>
          <p:cNvCxnSpPr/>
          <p:nvPr/>
        </p:nvCxnSpPr>
        <p:spPr>
          <a:xfrm>
            <a:off x="15240" y="685753"/>
            <a:ext cx="12161520" cy="0"/>
          </a:xfrm>
          <a:prstGeom prst="line">
            <a:avLst/>
          </a:prstGeom>
          <a:noFill/>
          <a:ln w="38100" cap="flat" cmpd="sng" algn="ctr">
            <a:solidFill>
              <a:srgbClr val="E7E6E6"/>
            </a:solidFill>
            <a:prstDash val="solid"/>
            <a:miter lim="800000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3E469B0-1D95-43BE-A728-253BA79F6873}"/>
              </a:ext>
            </a:extLst>
          </p:cNvPr>
          <p:cNvSpPr txBox="1"/>
          <p:nvPr/>
        </p:nvSpPr>
        <p:spPr>
          <a:xfrm>
            <a:off x="981075" y="83562"/>
            <a:ext cx="40989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Implementarea soluției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9037822-E4EB-4F53-8CCF-C1645E0ADA44}"/>
              </a:ext>
            </a:extLst>
          </p:cNvPr>
          <p:cNvCxnSpPr>
            <a:cxnSpLocks/>
          </p:cNvCxnSpPr>
          <p:nvPr/>
        </p:nvCxnSpPr>
        <p:spPr>
          <a:xfrm>
            <a:off x="5609480" y="417948"/>
            <a:ext cx="160781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EA41B3-93B9-4028-962A-3712377381CA}"/>
              </a:ext>
            </a:extLst>
          </p:cNvPr>
          <p:cNvCxnSpPr>
            <a:cxnSpLocks/>
          </p:cNvCxnSpPr>
          <p:nvPr/>
        </p:nvCxnSpPr>
        <p:spPr>
          <a:xfrm>
            <a:off x="7765939" y="391731"/>
            <a:ext cx="160781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 descr="Internet">
            <a:extLst>
              <a:ext uri="{FF2B5EF4-FFF2-40B4-BE49-F238E27FC236}">
                <a16:creationId xmlns:a16="http://schemas.microsoft.com/office/drawing/2014/main" id="{6B3BE434-AF7A-424D-858B-BA72BCF5F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59097" y="143628"/>
            <a:ext cx="548640" cy="54864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027C7EE-0D4B-4398-A473-E97C08751425}"/>
              </a:ext>
            </a:extLst>
          </p:cNvPr>
          <p:cNvCxnSpPr>
            <a:cxnSpLocks/>
          </p:cNvCxnSpPr>
          <p:nvPr/>
        </p:nvCxnSpPr>
        <p:spPr>
          <a:xfrm>
            <a:off x="9922398" y="391731"/>
            <a:ext cx="16078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Presentation with checklist">
            <a:extLst>
              <a:ext uri="{FF2B5EF4-FFF2-40B4-BE49-F238E27FC236}">
                <a16:creationId xmlns:a16="http://schemas.microsoft.com/office/drawing/2014/main" id="{F79D6EB5-92D2-478B-A72D-013D1DC8A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25136" y="143628"/>
            <a:ext cx="548640" cy="548640"/>
          </a:xfrm>
          <a:prstGeom prst="rect">
            <a:avLst/>
          </a:prstGeom>
        </p:spPr>
      </p:pic>
      <p:pic>
        <p:nvPicPr>
          <p:cNvPr id="21" name="Graphic 20" descr="Research">
            <a:extLst>
              <a:ext uri="{FF2B5EF4-FFF2-40B4-BE49-F238E27FC236}">
                <a16:creationId xmlns:a16="http://schemas.microsoft.com/office/drawing/2014/main" id="{D620FA2F-FD37-4497-A3CD-C1205B45B1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85081" y="143628"/>
            <a:ext cx="548640" cy="548640"/>
          </a:xfrm>
          <a:prstGeom prst="rect">
            <a:avLst/>
          </a:prstGeom>
        </p:spPr>
      </p:pic>
      <p:pic>
        <p:nvPicPr>
          <p:cNvPr id="22" name="Graphic 21" descr="Gears">
            <a:extLst>
              <a:ext uri="{FF2B5EF4-FFF2-40B4-BE49-F238E27FC236}">
                <a16:creationId xmlns:a16="http://schemas.microsoft.com/office/drawing/2014/main" id="{D1877112-A44F-466A-B256-A35724E4BC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03038" y="137113"/>
            <a:ext cx="548640" cy="54864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E252D94-BBAD-4CBF-85D0-FDCE9C53CB90}"/>
              </a:ext>
            </a:extLst>
          </p:cNvPr>
          <p:cNvSpPr txBox="1"/>
          <p:nvPr/>
        </p:nvSpPr>
        <p:spPr>
          <a:xfrm>
            <a:off x="1100688" y="1580634"/>
            <a:ext cx="61023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Dezvoltarea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scriptului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PHP</a:t>
            </a:r>
            <a:endParaRPr lang="ro-RO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B9904E-70BD-41E7-BD52-7DFAA1018858}"/>
              </a:ext>
            </a:extLst>
          </p:cNvPr>
          <p:cNvSpPr txBox="1"/>
          <p:nvPr/>
        </p:nvSpPr>
        <p:spPr>
          <a:xfrm>
            <a:off x="379095" y="3913644"/>
            <a:ext cx="4700905" cy="1065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20000"/>
              </a:lnSpc>
              <a:spcAft>
                <a:spcPts val="1000"/>
              </a:spcAft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Nivelul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logic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reprezintă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un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nivel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intermediar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care se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ocupă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cu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funcţionalitatea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aplicaţiei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ro-RO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32E1B-4160-4E76-B7F9-68A9164368BB}"/>
              </a:ext>
            </a:extLst>
          </p:cNvPr>
          <p:cNvSpPr txBox="1"/>
          <p:nvPr/>
        </p:nvSpPr>
        <p:spPr>
          <a:xfrm>
            <a:off x="981075" y="3059668"/>
            <a:ext cx="3141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o-RO" dirty="0">
              <a:solidFill>
                <a:schemeClr val="bg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2821577-E2ED-401D-AB8E-E798006CD35C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415" y="2042299"/>
            <a:ext cx="5858510" cy="374269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A56286-3CCE-4F1D-8B62-A49F45AC3F39}"/>
              </a:ext>
            </a:extLst>
          </p:cNvPr>
          <p:cNvSpPr txBox="1"/>
          <p:nvPr/>
        </p:nvSpPr>
        <p:spPr>
          <a:xfrm>
            <a:off x="981075" y="2810470"/>
            <a:ext cx="357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</a:t>
            </a:r>
            <a:r>
              <a:rPr lang="ro-RO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ția</a:t>
            </a:r>
            <a:r>
              <a:rPr lang="ro-RO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conectare la baza de date.</a:t>
            </a:r>
          </a:p>
        </p:txBody>
      </p:sp>
    </p:spTree>
    <p:extLst>
      <p:ext uri="{BB962C8B-B14F-4D97-AF65-F5344CB8AC3E}">
        <p14:creationId xmlns:p14="http://schemas.microsoft.com/office/powerpoint/2010/main" val="209311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6E4398-AA74-420C-80DA-30F0F8083E89}"/>
              </a:ext>
            </a:extLst>
          </p:cNvPr>
          <p:cNvCxnSpPr/>
          <p:nvPr/>
        </p:nvCxnSpPr>
        <p:spPr>
          <a:xfrm>
            <a:off x="15240" y="685753"/>
            <a:ext cx="12161520" cy="0"/>
          </a:xfrm>
          <a:prstGeom prst="line">
            <a:avLst/>
          </a:prstGeom>
          <a:noFill/>
          <a:ln w="38100" cap="flat" cmpd="sng" algn="ctr">
            <a:solidFill>
              <a:srgbClr val="E7E6E6"/>
            </a:solidFill>
            <a:prstDash val="solid"/>
            <a:miter lim="800000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3E469B0-1D95-43BE-A728-253BA79F6873}"/>
              </a:ext>
            </a:extLst>
          </p:cNvPr>
          <p:cNvSpPr txBox="1"/>
          <p:nvPr/>
        </p:nvSpPr>
        <p:spPr>
          <a:xfrm>
            <a:off x="981075" y="83562"/>
            <a:ext cx="40989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Implementarea soluției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9037822-E4EB-4F53-8CCF-C1645E0ADA44}"/>
              </a:ext>
            </a:extLst>
          </p:cNvPr>
          <p:cNvCxnSpPr>
            <a:cxnSpLocks/>
          </p:cNvCxnSpPr>
          <p:nvPr/>
        </p:nvCxnSpPr>
        <p:spPr>
          <a:xfrm>
            <a:off x="5609480" y="417948"/>
            <a:ext cx="160781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EA41B3-93B9-4028-962A-3712377381CA}"/>
              </a:ext>
            </a:extLst>
          </p:cNvPr>
          <p:cNvCxnSpPr>
            <a:cxnSpLocks/>
          </p:cNvCxnSpPr>
          <p:nvPr/>
        </p:nvCxnSpPr>
        <p:spPr>
          <a:xfrm>
            <a:off x="7765939" y="391731"/>
            <a:ext cx="160781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 descr="Internet">
            <a:extLst>
              <a:ext uri="{FF2B5EF4-FFF2-40B4-BE49-F238E27FC236}">
                <a16:creationId xmlns:a16="http://schemas.microsoft.com/office/drawing/2014/main" id="{6B3BE434-AF7A-424D-858B-BA72BCF5F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59097" y="143628"/>
            <a:ext cx="548640" cy="54864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027C7EE-0D4B-4398-A473-E97C08751425}"/>
              </a:ext>
            </a:extLst>
          </p:cNvPr>
          <p:cNvCxnSpPr>
            <a:cxnSpLocks/>
          </p:cNvCxnSpPr>
          <p:nvPr/>
        </p:nvCxnSpPr>
        <p:spPr>
          <a:xfrm>
            <a:off x="9922398" y="391731"/>
            <a:ext cx="16078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Presentation with checklist">
            <a:extLst>
              <a:ext uri="{FF2B5EF4-FFF2-40B4-BE49-F238E27FC236}">
                <a16:creationId xmlns:a16="http://schemas.microsoft.com/office/drawing/2014/main" id="{F79D6EB5-92D2-478B-A72D-013D1DC8A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25136" y="143628"/>
            <a:ext cx="548640" cy="548640"/>
          </a:xfrm>
          <a:prstGeom prst="rect">
            <a:avLst/>
          </a:prstGeom>
        </p:spPr>
      </p:pic>
      <p:pic>
        <p:nvPicPr>
          <p:cNvPr id="21" name="Graphic 20" descr="Research">
            <a:extLst>
              <a:ext uri="{FF2B5EF4-FFF2-40B4-BE49-F238E27FC236}">
                <a16:creationId xmlns:a16="http://schemas.microsoft.com/office/drawing/2014/main" id="{D620FA2F-FD37-4497-A3CD-C1205B45B1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85081" y="143628"/>
            <a:ext cx="548640" cy="548640"/>
          </a:xfrm>
          <a:prstGeom prst="rect">
            <a:avLst/>
          </a:prstGeom>
        </p:spPr>
      </p:pic>
      <p:pic>
        <p:nvPicPr>
          <p:cNvPr id="22" name="Graphic 21" descr="Gears">
            <a:extLst>
              <a:ext uri="{FF2B5EF4-FFF2-40B4-BE49-F238E27FC236}">
                <a16:creationId xmlns:a16="http://schemas.microsoft.com/office/drawing/2014/main" id="{D1877112-A44F-466A-B256-A35724E4BC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03038" y="137113"/>
            <a:ext cx="548640" cy="54864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E252D94-BBAD-4CBF-85D0-FDCE9C53CB90}"/>
              </a:ext>
            </a:extLst>
          </p:cNvPr>
          <p:cNvSpPr txBox="1"/>
          <p:nvPr/>
        </p:nvSpPr>
        <p:spPr>
          <a:xfrm>
            <a:off x="1100688" y="1580634"/>
            <a:ext cx="61023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Dezvoltarea scriptului PHP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B9904E-70BD-41E7-BD52-7DFAA1018858}"/>
              </a:ext>
            </a:extLst>
          </p:cNvPr>
          <p:cNvSpPr txBox="1"/>
          <p:nvPr/>
        </p:nvSpPr>
        <p:spPr>
          <a:xfrm>
            <a:off x="379095" y="3707705"/>
            <a:ext cx="4700905" cy="1065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20000"/>
              </a:lnSpc>
              <a:spcAft>
                <a:spcPts val="1000"/>
              </a:spcAft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Funcția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fInsertTopMenu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() introduce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meniul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de sus,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cel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orizontal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din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paginile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disponibile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utilizatorilor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ro-RO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A56286-3CCE-4F1D-8B62-A49F45AC3F39}"/>
              </a:ext>
            </a:extLst>
          </p:cNvPr>
          <p:cNvSpPr txBox="1"/>
          <p:nvPr/>
        </p:nvSpPr>
        <p:spPr>
          <a:xfrm>
            <a:off x="1632396" y="2770201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ro-RO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Meniul orizontal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o-RO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E1E35A7-0F39-48B5-A399-45BABAEFE459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1" y="2770201"/>
            <a:ext cx="6223000" cy="20454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295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5757914-1161-4661-9696-421FD6935CD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1019</TotalTime>
  <Words>593</Words>
  <Application>Microsoft Office PowerPoint</Application>
  <PresentationFormat>Widescreen</PresentationFormat>
  <Paragraphs>79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Times New Roman</vt:lpstr>
      <vt:lpstr>Trade Gothic LT Pro</vt:lpstr>
      <vt:lpstr>Trebuchet MS</vt:lpstr>
      <vt:lpstr>Office Theme</vt:lpstr>
      <vt:lpstr>Aplicație web destinata vizualizării, cumpărării și rezervării unor componente auto</vt:lpstr>
      <vt:lpstr>PowerPoint Presentation</vt:lpstr>
      <vt:lpstr>Comerțul electronic câștigă rapid teren față de modul clasic de a face cumpărăturile, cel fizic. Tot mai multe afaceri implementează site-uri web care oferă funcționalități pentru efectuarea de tranzacții comerciale pe web.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Vă mulțumesc pentru atenție!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Aplicație web destinata vizualizării, cumpărării și rezervării unor componente auto</dc:title>
  <dc:creator>Radu Simi</dc:creator>
  <cp:lastModifiedBy>Radu Simi</cp:lastModifiedBy>
  <cp:revision>43</cp:revision>
  <dcterms:created xsi:type="dcterms:W3CDTF">2021-06-30T13:07:58Z</dcterms:created>
  <dcterms:modified xsi:type="dcterms:W3CDTF">2021-07-06T09:01:34Z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